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  <p:sldMasterId id="2147483664" r:id="rId3"/>
  </p:sldMasterIdLst>
  <p:notesMasterIdLst>
    <p:notesMasterId r:id="rId10"/>
  </p:notesMasterIdLst>
  <p:handoutMasterIdLst>
    <p:handoutMasterId r:id="rId11"/>
  </p:handoutMasterIdLst>
  <p:sldIdLst>
    <p:sldId id="270" r:id="rId4"/>
    <p:sldId id="311" r:id="rId5"/>
    <p:sldId id="315" r:id="rId6"/>
    <p:sldId id="287" r:id="rId7"/>
    <p:sldId id="320" r:id="rId8"/>
    <p:sldId id="300" r:id="rId9"/>
  </p:sldIdLst>
  <p:sldSz cx="10080625" cy="7559675"/>
  <p:notesSz cx="7559675" cy="10691813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727" autoAdjust="0"/>
  </p:normalViewPr>
  <p:slideViewPr>
    <p:cSldViewPr snapToGrid="0" snapToObjects="1">
      <p:cViewPr varScale="1">
        <p:scale>
          <a:sx n="73" d="100"/>
          <a:sy n="73" d="100"/>
        </p:scale>
        <p:origin x="-1656" y="-96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76890-8B7C-9044-BBDC-B568A366F44F}" type="datetimeFigureOut">
              <a:rPr lang="it-IT" smtClean="0"/>
              <a:t>22/04/19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25478-9849-274A-A021-535F7D3A607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76338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E68F8-500C-0947-BCFB-26D3ED3CEF15}" type="datetimeFigureOut">
              <a:rPr lang="it-IT" smtClean="0"/>
              <a:t>22/04/19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FEEEA-0580-CF49-911E-E020269E8FD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86387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6B2F-F46D-C84F-A125-F8219E3C2C1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145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6B2F-F46D-C84F-A125-F8219E3C2C1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2222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6B2F-F46D-C84F-A125-F8219E3C2C1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914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6B2F-F46D-C84F-A125-F8219E3C2C1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961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30818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806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6B2F-F46D-C84F-A125-F8219E3C2C1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777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6B2F-F46D-C84F-A125-F8219E3C2C1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438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6B2F-F46D-C84F-A125-F8219E3C2C1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74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6B2F-F46D-C84F-A125-F8219E3C2C1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94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6B2F-F46D-C84F-A125-F8219E3C2C1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233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6B2F-F46D-C84F-A125-F8219E3C2C1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056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6B2F-F46D-C84F-A125-F8219E3C2C1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81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x-none" sz="4400" spc="-1">
                <a:latin typeface="Arial"/>
              </a:rPr>
              <a:t>Fai clic per modificare il formato del testo del titolo</a:t>
            </a:r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x-none" sz="3200" spc="-1">
                <a:latin typeface="Arial"/>
              </a:rPr>
              <a:t>Fai clic per modificare il formato del testo della struttura</a:t>
            </a:r>
            <a:endParaRPr/>
          </a:p>
          <a:p>
            <a:pPr marL="864000" lvl="1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x-none" sz="2800" spc="-1">
                <a:latin typeface="Arial"/>
              </a:rPr>
              <a:t>Secondo livello struttura</a:t>
            </a:r>
            <a:endParaRPr/>
          </a:p>
          <a:p>
            <a:pPr marL="1296000" lvl="2" indent="-288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x-none" sz="2400" spc="-1">
                <a:latin typeface="Arial"/>
              </a:rPr>
              <a:t>Terzo livello struttura</a:t>
            </a:r>
            <a:endParaRPr/>
          </a:p>
          <a:p>
            <a:pPr marL="1728000" lvl="3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x-none" sz="2000" spc="-1">
                <a:latin typeface="Arial"/>
              </a:rPr>
              <a:t>Quarto livello struttura</a:t>
            </a:r>
            <a:endParaRPr/>
          </a:p>
          <a:p>
            <a:pPr marL="2160000" lvl="4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x-none" sz="2000" spc="-1">
                <a:latin typeface="Arial"/>
              </a:rPr>
              <a:t>Quinto livello struttura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x-none" sz="2000" spc="-1">
                <a:latin typeface="Arial"/>
              </a:rPr>
              <a:t>Sesto livello struttura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x-none" sz="2000" spc="-1">
                <a:latin typeface="Arial"/>
              </a:rPr>
              <a:t>Settimo livello struttura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931B3B55-1DA5-4A9E-ACB0-4D52FB7B58C3}" type="slidenum">
              <a:rPr lang="x-none" sz="1400" spc="-1">
                <a:latin typeface="Times New Roman"/>
              </a:rPr>
              <a:t>‹n.›</a:t>
            </a:fld>
            <a:endParaRPr/>
          </a:p>
        </p:txBody>
      </p:sp>
      <p:pic>
        <p:nvPicPr>
          <p:cNvPr id="5" name="Immagine 4" descr="Template 2 no logo (Master).jpg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0152000" cy="759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sldNum="0" hdr="0" ftr="0" dt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96B2F-F46D-C84F-A125-F8219E3C2C19}" type="slidenum">
              <a:rPr lang="it-IT" smtClean="0"/>
              <a:t>‹n.›</a:t>
            </a:fld>
            <a:endParaRPr lang="it-IT"/>
          </a:p>
        </p:txBody>
      </p:sp>
      <p:pic>
        <p:nvPicPr>
          <p:cNvPr id="7" name="Immagine 6" descr="Template 2 white no logos (slide).jpg"/>
          <p:cNvPicPr>
            <a:picLocks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223286" cy="76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x-none" sz="4400" spc="-1">
                <a:latin typeface="Arial"/>
              </a:rPr>
              <a:t>Fai clic per modificare il formato del testo del titolo</a:t>
            </a:r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x-none" sz="3200" spc="-1">
                <a:latin typeface="Arial"/>
              </a:rPr>
              <a:t>Fai clic per modificare il formato del testo della struttura</a:t>
            </a:r>
            <a:endParaRPr/>
          </a:p>
          <a:p>
            <a:pPr marL="864000" lvl="1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x-none" sz="2800" spc="-1">
                <a:latin typeface="Arial"/>
              </a:rPr>
              <a:t>Secondo livello struttura</a:t>
            </a:r>
            <a:endParaRPr/>
          </a:p>
          <a:p>
            <a:pPr marL="1296000" lvl="2" indent="-288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x-none" sz="2400" spc="-1">
                <a:latin typeface="Arial"/>
              </a:rPr>
              <a:t>Terzo livello struttura</a:t>
            </a:r>
            <a:endParaRPr/>
          </a:p>
          <a:p>
            <a:pPr marL="1728000" lvl="3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x-none" sz="2000" spc="-1">
                <a:latin typeface="Arial"/>
              </a:rPr>
              <a:t>Quarto livello struttura</a:t>
            </a:r>
            <a:endParaRPr/>
          </a:p>
          <a:p>
            <a:pPr marL="2160000" lvl="4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x-none" sz="2000" spc="-1">
                <a:latin typeface="Arial"/>
              </a:rPr>
              <a:t>Quinto livello struttura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x-none" sz="2000" spc="-1">
                <a:latin typeface="Arial"/>
              </a:rPr>
              <a:t>Sesto livello struttura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x-none" sz="2000" spc="-1">
                <a:latin typeface="Arial"/>
              </a:rPr>
              <a:t>Settimo livello struttura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931B3B55-1DA5-4A9E-ACB0-4D52FB7B58C3}" type="slidenum">
              <a:rPr lang="x-none" sz="1400" spc="-1">
                <a:latin typeface="Times New Roman"/>
              </a:rPr>
              <a:t>‹n.›</a:t>
            </a:fld>
            <a:endParaRPr/>
          </a:p>
        </p:txBody>
      </p:sp>
      <p:pic>
        <p:nvPicPr>
          <p:cNvPr id="8" name="Immagine 7" descr="Template 1 (Master)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75506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4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sldNum="0"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8000"/>
            </a:gs>
            <a:gs pos="65000">
              <a:srgbClr val="000000"/>
            </a:gs>
          </a:gsLst>
          <a:lin ang="33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MA&amp;Partners Logo ed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475" y="5322809"/>
            <a:ext cx="2220692" cy="532966"/>
          </a:xfrm>
          <a:prstGeom prst="rect">
            <a:avLst/>
          </a:prstGeom>
        </p:spPr>
      </p:pic>
      <p:pic>
        <p:nvPicPr>
          <p:cNvPr id="6" name="Immagine 5" descr="RA Logo e n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38" y="1931958"/>
            <a:ext cx="7753684" cy="98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7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6080" y="171617"/>
            <a:ext cx="61440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3000">
                <a:solidFill>
                  <a:schemeClr val="bg1">
                    <a:lumMod val="95000"/>
                  </a:schemeClr>
                </a:solidFill>
                <a:latin typeface="Avenir Next Demi Bold"/>
                <a:cs typeface="Avenir Next Demi Bold"/>
              </a:defRPr>
            </a:lvl1pPr>
          </a:lstStyle>
          <a:p>
            <a:r>
              <a:rPr lang="it-IT" dirty="0" smtClean="0"/>
              <a:t>STORIA E MISSION</a:t>
            </a:r>
            <a:endParaRPr lang="it-IT" dirty="0"/>
          </a:p>
        </p:txBody>
      </p:sp>
      <p:pic>
        <p:nvPicPr>
          <p:cNvPr id="12" name="Immagine 11" descr="Qualitylift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09" y="6796004"/>
            <a:ext cx="2257611" cy="765351"/>
          </a:xfrm>
          <a:prstGeom prst="rect">
            <a:avLst/>
          </a:prstGeom>
        </p:spPr>
      </p:pic>
      <p:pic>
        <p:nvPicPr>
          <p:cNvPr id="14" name="Immagine 13" descr="RA Logo e n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3" y="6865600"/>
            <a:ext cx="4431349" cy="560930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566480" y="1203199"/>
            <a:ext cx="9148728" cy="1169775"/>
            <a:chOff x="616613" y="1236621"/>
            <a:chExt cx="9148728" cy="1169775"/>
          </a:xfrm>
        </p:grpSpPr>
        <p:pic>
          <p:nvPicPr>
            <p:cNvPr id="4" name="Immagine 3" descr="[5]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613" y="1236621"/>
              <a:ext cx="1391941" cy="1169775"/>
            </a:xfrm>
            <a:prstGeom prst="rect">
              <a:avLst/>
            </a:prstGeom>
          </p:spPr>
        </p:pic>
        <p:sp>
          <p:nvSpPr>
            <p:cNvPr id="11" name="CasellaDiTesto 10"/>
            <p:cNvSpPr txBox="1"/>
            <p:nvPr/>
          </p:nvSpPr>
          <p:spPr>
            <a:xfrm>
              <a:off x="2314632" y="1253333"/>
              <a:ext cx="7450709" cy="1119642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 anchor="t"/>
            <a:lstStyle>
              <a:defPPr>
                <a:defRPr lang="it-IT"/>
              </a:defPPr>
              <a:lvl1pPr>
                <a:defRPr sz="2500" b="1" spc="-1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Demi Bold"/>
                  <a:cs typeface="Avenir Next Demi Bold"/>
                </a:defRPr>
              </a:lvl1pPr>
            </a:lstStyle>
            <a:p>
              <a:pPr>
                <a:buClr>
                  <a:srgbClr val="008000"/>
                </a:buClr>
                <a:buSzPct val="125000"/>
              </a:pPr>
              <a:r>
                <a:rPr lang="it-IT" sz="2200" b="0" dirty="0" smtClean="0"/>
                <a:t>Azienda storica, fondata nel </a:t>
              </a:r>
              <a:r>
                <a:rPr lang="it-IT" sz="2200" dirty="0" smtClean="0">
                  <a:solidFill>
                    <a:srgbClr val="008000"/>
                  </a:solidFill>
                </a:rPr>
                <a:t>1952</a:t>
              </a:r>
              <a:r>
                <a:rPr lang="it-IT" sz="2200" b="0" dirty="0" smtClean="0">
                  <a:solidFill>
                    <a:schemeClr val="tx1"/>
                  </a:solidFill>
                </a:rPr>
                <a:t>,</a:t>
              </a:r>
              <a:r>
                <a:rPr lang="it-IT" sz="2200" dirty="0" smtClean="0">
                  <a:solidFill>
                    <a:schemeClr val="tx1"/>
                  </a:solidFill>
                </a:rPr>
                <a:t> da 67 anni </a:t>
              </a:r>
              <a:r>
                <a:rPr lang="it-IT" sz="2200" b="0" dirty="0" smtClean="0"/>
                <a:t>tra i principali produttori di </a:t>
              </a:r>
              <a:r>
                <a:rPr lang="it-IT" sz="2200" dirty="0" smtClean="0">
                  <a:solidFill>
                    <a:srgbClr val="008000"/>
                  </a:solidFill>
                </a:rPr>
                <a:t>serrature</a:t>
              </a:r>
              <a:r>
                <a:rPr lang="it-IT" sz="2200" dirty="0" smtClean="0"/>
                <a:t> </a:t>
              </a:r>
              <a:r>
                <a:rPr lang="it-IT" sz="2200" b="0" dirty="0"/>
                <a:t>e</a:t>
              </a:r>
              <a:r>
                <a:rPr lang="it-IT" sz="2200" dirty="0"/>
                <a:t> </a:t>
              </a:r>
              <a:r>
                <a:rPr lang="it-IT" sz="2200" dirty="0" smtClean="0">
                  <a:solidFill>
                    <a:srgbClr val="008000"/>
                  </a:solidFill>
                </a:rPr>
                <a:t>pulsantiere </a:t>
              </a:r>
              <a:r>
                <a:rPr lang="it-IT" sz="2200" b="0" dirty="0" smtClean="0"/>
                <a:t>a livello nazionale ed internazionale.</a:t>
              </a:r>
              <a:endParaRPr lang="it-IT" sz="2200" b="0" dirty="0"/>
            </a:p>
          </p:txBody>
        </p:sp>
      </p:grpSp>
      <p:grpSp>
        <p:nvGrpSpPr>
          <p:cNvPr id="33" name="Gruppo 32"/>
          <p:cNvGrpSpPr/>
          <p:nvPr/>
        </p:nvGrpSpPr>
        <p:grpSpPr>
          <a:xfrm>
            <a:off x="627195" y="5349981"/>
            <a:ext cx="9354858" cy="1181922"/>
            <a:chOff x="577062" y="5316559"/>
            <a:chExt cx="9354858" cy="1181922"/>
          </a:xfrm>
        </p:grpSpPr>
        <p:grpSp>
          <p:nvGrpSpPr>
            <p:cNvPr id="25" name="Gruppo 24"/>
            <p:cNvGrpSpPr>
              <a:grpSpLocks noChangeAspect="1"/>
            </p:cNvGrpSpPr>
            <p:nvPr/>
          </p:nvGrpSpPr>
          <p:grpSpPr>
            <a:xfrm>
              <a:off x="8800410" y="5316559"/>
              <a:ext cx="1131510" cy="1143060"/>
              <a:chOff x="701203" y="2195899"/>
              <a:chExt cx="4263192" cy="4306711"/>
            </a:xfrm>
          </p:grpSpPr>
          <p:pic>
            <p:nvPicPr>
              <p:cNvPr id="26" name="Immagine 25" descr="Elevator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7654" y="3509327"/>
                <a:ext cx="1599957" cy="1599957"/>
              </a:xfrm>
              <a:prstGeom prst="rect">
                <a:avLst/>
              </a:prstGeom>
            </p:spPr>
          </p:pic>
          <p:sp>
            <p:nvSpPr>
              <p:cNvPr id="27" name="Freccia ad arco 26"/>
              <p:cNvSpPr/>
              <p:nvPr/>
            </p:nvSpPr>
            <p:spPr>
              <a:xfrm rot="19988365">
                <a:off x="701203" y="2195899"/>
                <a:ext cx="4027237" cy="3937068"/>
              </a:xfrm>
              <a:prstGeom prst="circularArrow">
                <a:avLst/>
              </a:prstGeom>
              <a:gradFill flip="none" rotWithShape="1">
                <a:gsLst>
                  <a:gs pos="52000">
                    <a:schemeClr val="tx1">
                      <a:alpha val="85000"/>
                    </a:schemeClr>
                  </a:gs>
                  <a:gs pos="100000">
                    <a:srgbClr val="FFFFFF">
                      <a:alpha val="8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Freccia ad arco 27"/>
              <p:cNvSpPr/>
              <p:nvPr/>
            </p:nvSpPr>
            <p:spPr>
              <a:xfrm rot="8955595">
                <a:off x="937158" y="2565542"/>
                <a:ext cx="4027237" cy="3937068"/>
              </a:xfrm>
              <a:prstGeom prst="circularArrow">
                <a:avLst/>
              </a:prstGeom>
              <a:gradFill flip="none" rotWithShape="1">
                <a:gsLst>
                  <a:gs pos="52000">
                    <a:srgbClr val="008000">
                      <a:alpha val="85000"/>
                    </a:srgbClr>
                  </a:gs>
                  <a:gs pos="100000">
                    <a:srgbClr val="FFFFFF">
                      <a:alpha val="8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CasellaDiTesto 28"/>
            <p:cNvSpPr txBox="1"/>
            <p:nvPr/>
          </p:nvSpPr>
          <p:spPr>
            <a:xfrm>
              <a:off x="577062" y="5319625"/>
              <a:ext cx="8518097" cy="1178856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 anchor="t"/>
            <a:lstStyle>
              <a:defPPr>
                <a:defRPr lang="it-IT"/>
              </a:defPPr>
              <a:lvl1pPr>
                <a:defRPr sz="2500" b="1" spc="-1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Demi Bold"/>
                  <a:cs typeface="Avenir Next Demi Bold"/>
                </a:defRPr>
              </a:lvl1pPr>
            </a:lstStyle>
            <a:p>
              <a:pPr>
                <a:spcAft>
                  <a:spcPts val="600"/>
                </a:spcAft>
                <a:buClr>
                  <a:srgbClr val="008000"/>
                </a:buClr>
                <a:buSzPct val="125000"/>
              </a:pPr>
              <a:r>
                <a:rPr lang="it-IT" sz="2200" b="0" dirty="0" smtClean="0">
                  <a:solidFill>
                    <a:schemeClr val="tx1"/>
                  </a:solidFill>
                </a:rPr>
                <a:t>Un punto di riferimento per un mercato in costante evoluzione, in grado di offrire </a:t>
              </a:r>
              <a:r>
                <a:rPr lang="it-IT" sz="2200" dirty="0" smtClean="0">
                  <a:solidFill>
                    <a:srgbClr val="008000"/>
                  </a:solidFill>
                </a:rPr>
                <a:t>soluzioni per impianti nuovi </a:t>
              </a:r>
              <a:r>
                <a:rPr lang="it-IT" sz="2200" b="0" dirty="0" smtClean="0">
                  <a:solidFill>
                    <a:schemeClr val="tx1"/>
                  </a:solidFill>
                </a:rPr>
                <a:t>e per il </a:t>
              </a:r>
              <a:r>
                <a:rPr lang="it-IT" sz="2200" dirty="0" smtClean="0">
                  <a:solidFill>
                    <a:srgbClr val="008000"/>
                  </a:solidFill>
                </a:rPr>
                <a:t>rinnovamento di quelli obsoleti</a:t>
              </a:r>
              <a:r>
                <a:rPr lang="it-IT" sz="2200" b="0" dirty="0" smtClean="0">
                  <a:solidFill>
                    <a:schemeClr val="tx1"/>
                  </a:solidFill>
                </a:rPr>
                <a:t>, con stile e affidabilità</a:t>
              </a:r>
              <a:endParaRPr lang="it-IT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1166420" y="2556795"/>
            <a:ext cx="8614309" cy="1212704"/>
            <a:chOff x="1082865" y="2590217"/>
            <a:chExt cx="8614309" cy="1212704"/>
          </a:xfrm>
        </p:grpSpPr>
        <p:sp>
          <p:nvSpPr>
            <p:cNvPr id="17" name="CasellaDiTesto 16"/>
            <p:cNvSpPr txBox="1"/>
            <p:nvPr/>
          </p:nvSpPr>
          <p:spPr>
            <a:xfrm>
              <a:off x="1082865" y="2597849"/>
              <a:ext cx="7757018" cy="1178856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 anchor="t"/>
            <a:lstStyle>
              <a:defPPr>
                <a:defRPr lang="it-IT"/>
              </a:defPPr>
              <a:lvl1pPr>
                <a:defRPr sz="2500" b="1" spc="-1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Demi Bold"/>
                  <a:cs typeface="Avenir Next Demi Bold"/>
                </a:defRPr>
              </a:lvl1pPr>
            </a:lstStyle>
            <a:p>
              <a:pPr>
                <a:spcAft>
                  <a:spcPts val="600"/>
                </a:spcAft>
                <a:buClr>
                  <a:srgbClr val="008000"/>
                </a:buClr>
                <a:buSzPct val="125000"/>
              </a:pPr>
              <a:r>
                <a:rPr lang="it-IT" sz="2200" b="0" dirty="0" smtClean="0">
                  <a:solidFill>
                    <a:schemeClr val="tx1"/>
                  </a:solidFill>
                </a:rPr>
                <a:t>Da sempre, caratterizzata da </a:t>
              </a:r>
              <a:r>
                <a:rPr lang="it-IT" sz="2200" dirty="0" smtClean="0">
                  <a:solidFill>
                    <a:srgbClr val="008000"/>
                  </a:solidFill>
                </a:rPr>
                <a:t>elementi distintivi </a:t>
              </a:r>
              <a:r>
                <a:rPr lang="it-IT" sz="2200" b="0" dirty="0" smtClean="0">
                  <a:solidFill>
                    <a:schemeClr val="tx1"/>
                  </a:solidFill>
                </a:rPr>
                <a:t>quali: </a:t>
              </a:r>
              <a:r>
                <a:rPr lang="it-IT" sz="2200" dirty="0" smtClean="0"/>
                <a:t>know</a:t>
              </a:r>
              <a:r>
                <a:rPr lang="it-IT" sz="2200" dirty="0"/>
                <a:t>-how e </a:t>
              </a:r>
              <a:r>
                <a:rPr lang="it-IT" sz="2200" dirty="0" smtClean="0"/>
                <a:t>competenza, conoscenza del mercato, costante </a:t>
              </a:r>
              <a:r>
                <a:rPr lang="it-IT" sz="2200" dirty="0"/>
                <a:t>sviluppo dei </a:t>
              </a:r>
              <a:r>
                <a:rPr lang="it-IT" sz="2200" dirty="0" smtClean="0"/>
                <a:t>prodotti, flessibilità produttiva</a:t>
              </a:r>
              <a:endParaRPr lang="it-IT" sz="2000" dirty="0">
                <a:solidFill>
                  <a:schemeClr val="tx1"/>
                </a:solidFill>
              </a:endParaRPr>
            </a:p>
          </p:txBody>
        </p:sp>
        <p:pic>
          <p:nvPicPr>
            <p:cNvPr id="30" name="Immagine 29" descr="[24]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4470" y="2590217"/>
              <a:ext cx="1212704" cy="1212704"/>
            </a:xfrm>
            <a:prstGeom prst="rect">
              <a:avLst/>
            </a:prstGeom>
          </p:spPr>
        </p:pic>
      </p:grpSp>
      <p:grpSp>
        <p:nvGrpSpPr>
          <p:cNvPr id="32" name="Gruppo 31"/>
          <p:cNvGrpSpPr/>
          <p:nvPr/>
        </p:nvGrpSpPr>
        <p:grpSpPr>
          <a:xfrm>
            <a:off x="633324" y="3995502"/>
            <a:ext cx="9214030" cy="1206398"/>
            <a:chOff x="800434" y="4012213"/>
            <a:chExt cx="9214030" cy="1206398"/>
          </a:xfrm>
        </p:grpSpPr>
        <p:sp>
          <p:nvSpPr>
            <p:cNvPr id="19" name="CasellaDiTesto 18"/>
            <p:cNvSpPr txBox="1"/>
            <p:nvPr/>
          </p:nvSpPr>
          <p:spPr>
            <a:xfrm>
              <a:off x="2314632" y="4012213"/>
              <a:ext cx="7699832" cy="1206398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 anchor="t"/>
            <a:lstStyle>
              <a:defPPr>
                <a:defRPr lang="it-IT"/>
              </a:defPPr>
              <a:lvl1pPr>
                <a:defRPr sz="2500" b="1" spc="-1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Demi Bold"/>
                  <a:cs typeface="Avenir Next Demi Bold"/>
                </a:defRPr>
              </a:lvl1pPr>
            </a:lstStyle>
            <a:p>
              <a:pPr>
                <a:spcAft>
                  <a:spcPts val="600"/>
                </a:spcAft>
                <a:buClr>
                  <a:srgbClr val="008000"/>
                </a:buClr>
                <a:buSzPct val="125000"/>
              </a:pPr>
              <a:r>
                <a:rPr lang="it-IT" sz="2200" b="0" dirty="0" smtClean="0">
                  <a:solidFill>
                    <a:schemeClr val="tx1"/>
                  </a:solidFill>
                </a:rPr>
                <a:t>La </a:t>
              </a:r>
              <a:r>
                <a:rPr lang="it-IT" sz="2200" dirty="0" err="1" smtClean="0">
                  <a:solidFill>
                    <a:srgbClr val="008000"/>
                  </a:solidFill>
                </a:rPr>
                <a:t>mission</a:t>
              </a:r>
              <a:r>
                <a:rPr lang="it-IT" sz="2200" dirty="0" smtClean="0">
                  <a:solidFill>
                    <a:srgbClr val="008000"/>
                  </a:solidFill>
                </a:rPr>
                <a:t> </a:t>
              </a:r>
              <a:r>
                <a:rPr lang="it-IT" sz="2200" b="0" dirty="0" smtClean="0">
                  <a:solidFill>
                    <a:schemeClr val="tx1"/>
                  </a:solidFill>
                </a:rPr>
                <a:t>perseguita con passione consiste nella ricerca del connubio tra i</a:t>
              </a:r>
              <a:r>
                <a:rPr lang="it-IT" sz="2200" dirty="0" smtClean="0"/>
                <a:t>nnovazione tecnologica, design raffinato e garanzia del ‘Made </a:t>
              </a:r>
              <a:r>
                <a:rPr lang="it-IT" sz="2200" dirty="0"/>
                <a:t>in </a:t>
              </a:r>
              <a:r>
                <a:rPr lang="it-IT" sz="2200" dirty="0" err="1"/>
                <a:t>Italy</a:t>
              </a:r>
              <a:r>
                <a:rPr lang="it-IT" sz="2200" dirty="0" smtClean="0"/>
                <a:t>’</a:t>
              </a:r>
              <a:endParaRPr lang="it-IT" dirty="0">
                <a:solidFill>
                  <a:schemeClr val="tx1"/>
                </a:solidFill>
              </a:endParaRPr>
            </a:p>
          </p:txBody>
        </p:sp>
        <p:pic>
          <p:nvPicPr>
            <p:cNvPr id="8" name="Immagine 7" descr="Mission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434" y="4051457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2909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26079" y="171617"/>
            <a:ext cx="7514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3000">
                <a:solidFill>
                  <a:schemeClr val="bg1">
                    <a:lumMod val="95000"/>
                  </a:schemeClr>
                </a:solidFill>
                <a:latin typeface="Avenir Next Demi Bold"/>
                <a:cs typeface="Avenir Next Demi Bold"/>
              </a:defRPr>
            </a:lvl1pPr>
          </a:lstStyle>
          <a:p>
            <a:r>
              <a:rPr lang="it-IT" dirty="0" smtClean="0"/>
              <a:t>SERRATURE: KIT ON-DEMAND</a:t>
            </a:r>
            <a:endParaRPr lang="it-IT" dirty="0"/>
          </a:p>
        </p:txBody>
      </p:sp>
      <p:pic>
        <p:nvPicPr>
          <p:cNvPr id="10" name="Immagine 9" descr="Qualitylift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09" y="6796004"/>
            <a:ext cx="2257611" cy="765351"/>
          </a:xfrm>
          <a:prstGeom prst="rect">
            <a:avLst/>
          </a:prstGeom>
        </p:spPr>
      </p:pic>
      <p:pic>
        <p:nvPicPr>
          <p:cNvPr id="12" name="Immagine 11" descr="RA Logo e n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3" y="6865600"/>
            <a:ext cx="4431349" cy="560930"/>
          </a:xfrm>
          <a:prstGeom prst="rect">
            <a:avLst/>
          </a:prstGeom>
        </p:spPr>
      </p:pic>
      <p:pic>
        <p:nvPicPr>
          <p:cNvPr id="21" name="Immagine 20" descr="[40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909" y="1788086"/>
            <a:ext cx="2549739" cy="1612124"/>
          </a:xfrm>
          <a:prstGeom prst="rect">
            <a:avLst/>
          </a:prstGeom>
        </p:spPr>
      </p:pic>
      <p:grpSp>
        <p:nvGrpSpPr>
          <p:cNvPr id="26" name="Gruppo 25"/>
          <p:cNvGrpSpPr/>
          <p:nvPr/>
        </p:nvGrpSpPr>
        <p:grpSpPr>
          <a:xfrm>
            <a:off x="587015" y="3046710"/>
            <a:ext cx="6927160" cy="3622709"/>
            <a:chOff x="587015" y="3046710"/>
            <a:chExt cx="6927160" cy="3622709"/>
          </a:xfrm>
        </p:grpSpPr>
        <p:pic>
          <p:nvPicPr>
            <p:cNvPr id="20" name="Immagine 19" descr="Kit on-deman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015" y="3046710"/>
              <a:ext cx="2366574" cy="3326304"/>
            </a:xfrm>
            <a:prstGeom prst="rect">
              <a:avLst/>
            </a:prstGeom>
          </p:spPr>
        </p:pic>
        <p:sp>
          <p:nvSpPr>
            <p:cNvPr id="22" name="Rettangolo 21"/>
            <p:cNvSpPr/>
            <p:nvPr/>
          </p:nvSpPr>
          <p:spPr>
            <a:xfrm>
              <a:off x="3132491" y="3191544"/>
              <a:ext cx="4381684" cy="347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8000"/>
                </a:buClr>
                <a:buSzPct val="125000"/>
              </a:pPr>
              <a:r>
                <a:rPr lang="it-IT" sz="2000" spc="-1" dirty="0" smtClean="0">
                  <a:latin typeface="Avenir Next Demi Bold"/>
                  <a:cs typeface="Avenir Next Demi Bold"/>
                </a:rPr>
                <a:t>Ogni </a:t>
              </a:r>
              <a:r>
                <a:rPr lang="it-IT" sz="2000" b="1" spc="-1" dirty="0" smtClean="0">
                  <a:solidFill>
                    <a:srgbClr val="008000"/>
                  </a:solidFill>
                  <a:latin typeface="Avenir Next Demi Bold"/>
                  <a:cs typeface="Avenir Next Demi Bold"/>
                </a:rPr>
                <a:t>Kit on-demand</a:t>
              </a:r>
              <a:r>
                <a:rPr lang="it-IT" sz="2000" spc="-1" dirty="0" smtClean="0">
                  <a:latin typeface="Avenir Next Demi Bold"/>
                  <a:cs typeface="Avenir Next Demi Bold"/>
                </a:rPr>
                <a:t> viene sviluppato, con un processo che prevede:</a:t>
              </a:r>
            </a:p>
            <a:p>
              <a:pPr>
                <a:buClr>
                  <a:srgbClr val="008000"/>
                </a:buClr>
                <a:buSzPct val="125000"/>
              </a:pPr>
              <a:endParaRPr lang="it-IT" sz="2000" spc="-1" dirty="0">
                <a:latin typeface="Avenir Next Demi Bold"/>
                <a:cs typeface="Avenir Next Demi Bold"/>
              </a:endParaRPr>
            </a:p>
            <a:p>
              <a:pPr marL="342900" indent="-342900">
                <a:buClr>
                  <a:srgbClr val="008000"/>
                </a:buClr>
                <a:buSzPct val="125000"/>
                <a:buFont typeface="Arial"/>
                <a:buChar char="•"/>
              </a:pPr>
              <a:r>
                <a:rPr lang="it-IT" sz="2000" spc="-1" dirty="0" smtClean="0">
                  <a:latin typeface="Avenir Next Demi Bold"/>
                  <a:cs typeface="Avenir Next Demi Bold"/>
                </a:rPr>
                <a:t>Ricezione rilievo ed analisi tecniche dal manutentore</a:t>
              </a:r>
            </a:p>
            <a:p>
              <a:pPr marL="342900" indent="-342900">
                <a:buClr>
                  <a:srgbClr val="008000"/>
                </a:buClr>
                <a:buSzPct val="125000"/>
                <a:buFont typeface="Arial"/>
                <a:buChar char="•"/>
              </a:pPr>
              <a:r>
                <a:rPr lang="it-IT" sz="2000" spc="-1" dirty="0" smtClean="0">
                  <a:latin typeface="Avenir Next Demi Bold"/>
                  <a:cs typeface="Avenir Next Demi Bold"/>
                </a:rPr>
                <a:t>Individuazione della soluzione idonea</a:t>
              </a:r>
            </a:p>
            <a:p>
              <a:pPr marL="342900" indent="-342900">
                <a:buClr>
                  <a:srgbClr val="008000"/>
                </a:buClr>
                <a:buSzPct val="125000"/>
                <a:buFont typeface="Arial"/>
                <a:buChar char="•"/>
              </a:pPr>
              <a:r>
                <a:rPr lang="it-IT" sz="2000" spc="-1" dirty="0" smtClean="0">
                  <a:latin typeface="Avenir Next Demi Bold"/>
                  <a:cs typeface="Avenir Next Demi Bold"/>
                </a:rPr>
                <a:t>creazione del modello personalizzato</a:t>
              </a:r>
              <a:endParaRPr lang="it-IT" sz="2000" spc="-1" dirty="0">
                <a:latin typeface="Avenir Next Demi Bold"/>
                <a:cs typeface="Avenir Next Demi Bold"/>
              </a:endParaRPr>
            </a:p>
            <a:p>
              <a:pPr>
                <a:buClr>
                  <a:srgbClr val="008000"/>
                </a:buClr>
                <a:buSzPct val="125000"/>
              </a:pPr>
              <a:endParaRPr lang="it-IT" sz="2000" spc="-1" dirty="0" smtClean="0">
                <a:latin typeface="Avenir Next Demi Bold"/>
                <a:cs typeface="Avenir Next Demi Bold"/>
              </a:endParaRPr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515679" y="1328899"/>
            <a:ext cx="8992609" cy="1433495"/>
            <a:chOff x="515679" y="1328899"/>
            <a:chExt cx="8992609" cy="1433495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520171" y="1328899"/>
              <a:ext cx="8988117" cy="459187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 anchor="t"/>
            <a:lstStyle>
              <a:defPPr>
                <a:defRPr lang="it-IT"/>
              </a:defPPr>
              <a:lvl1pPr>
                <a:defRPr sz="2500" b="1" spc="-1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Demi Bold"/>
                  <a:cs typeface="Avenir Next Demi Bold"/>
                </a:defRPr>
              </a:lvl1pPr>
            </a:lstStyle>
            <a:p>
              <a:r>
                <a:rPr lang="is-IS" sz="2200" b="0" dirty="0" smtClean="0">
                  <a:solidFill>
                    <a:schemeClr val="tx1"/>
                  </a:solidFill>
                </a:rPr>
                <a:t>In risposta alle svariate esigenze, è disponibile u</a:t>
              </a:r>
              <a:r>
                <a:rPr lang="is-IS" sz="2200" b="0" dirty="0" smtClean="0">
                  <a:solidFill>
                    <a:srgbClr val="000000"/>
                  </a:solidFill>
                </a:rPr>
                <a:t>na vasta gamma di</a:t>
              </a:r>
              <a:endParaRPr lang="it-IT" sz="2000" dirty="0" smtClean="0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515679" y="1654398"/>
              <a:ext cx="7165606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s-IS" sz="2200" b="1" spc="-1" dirty="0">
                  <a:solidFill>
                    <a:srgbClr val="008000"/>
                  </a:solidFill>
                  <a:latin typeface="Avenir Next Demi Bold"/>
                  <a:cs typeface="Avenir Next Demi Bold"/>
                </a:rPr>
                <a:t>kit serrature</a:t>
              </a:r>
              <a:r>
                <a:rPr lang="is-IS" sz="2200" spc="-1" dirty="0">
                  <a:latin typeface="Avenir Next Demi Bold"/>
                  <a:cs typeface="Avenir Next Demi Bold"/>
                </a:rPr>
                <a:t>, </a:t>
              </a:r>
              <a:r>
                <a:rPr lang="it-IT" sz="2200" spc="-1" dirty="0">
                  <a:latin typeface="Avenir Next Demi Bold"/>
                  <a:cs typeface="Avenir Next Demi Bold"/>
                </a:rPr>
                <a:t>facili da installare, compatibili con ogni modello, in grado di garantire massima qualità ed affidabilità</a:t>
              </a:r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6907053" y="3996597"/>
            <a:ext cx="2801759" cy="2207668"/>
            <a:chOff x="6907053" y="3996597"/>
            <a:chExt cx="2801759" cy="2207668"/>
          </a:xfrm>
        </p:grpSpPr>
        <p:pic>
          <p:nvPicPr>
            <p:cNvPr id="25" name="Immagine 24" descr="Schermata 2018-09-20 alle 16.43.0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3486" y="3996597"/>
              <a:ext cx="1795326" cy="2207668"/>
            </a:xfrm>
            <a:prstGeom prst="rect">
              <a:avLst/>
            </a:prstGeom>
            <a:effectLst>
              <a:outerShdw blurRad="63500" dist="127000" dir="2700000" algn="tl" rotWithShape="0">
                <a:srgbClr val="008000">
                  <a:alpha val="50000"/>
                </a:srgbClr>
              </a:outerShdw>
            </a:effectLst>
          </p:spPr>
        </p:pic>
        <p:sp>
          <p:nvSpPr>
            <p:cNvPr id="9" name="CasellaDiTesto 8"/>
            <p:cNvSpPr txBox="1"/>
            <p:nvPr/>
          </p:nvSpPr>
          <p:spPr>
            <a:xfrm rot="20771157">
              <a:off x="6907053" y="5270183"/>
              <a:ext cx="18912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it-IT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venir Next Demi Bold"/>
                  <a:cs typeface="Avenir Next Demi Bold"/>
                </a:rPr>
                <a:t>Certificazione UE del tipo</a:t>
              </a:r>
              <a:endPara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 Demi Bold"/>
                <a:cs typeface="Avenir Next Demi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514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452158" y="1273700"/>
            <a:ext cx="8993053" cy="114940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>
            <a:defPPr>
              <a:defRPr lang="it-IT"/>
            </a:defPPr>
            <a:lvl1pPr>
              <a:defRPr sz="2500" b="1" spc="-1">
                <a:solidFill>
                  <a:schemeClr val="tx1">
                    <a:lumMod val="85000"/>
                    <a:lumOff val="15000"/>
                  </a:schemeClr>
                </a:solidFill>
                <a:latin typeface="Avenir Next Demi Bold"/>
                <a:cs typeface="Avenir Next Demi Bold"/>
              </a:defRPr>
            </a:lvl1pPr>
          </a:lstStyle>
          <a:p>
            <a:r>
              <a:rPr lang="is-IS" sz="2200" b="0" dirty="0" smtClean="0">
                <a:solidFill>
                  <a:schemeClr val="tx1"/>
                </a:solidFill>
              </a:rPr>
              <a:t>La lunga tradizione nella </a:t>
            </a:r>
            <a:r>
              <a:rPr lang="is-IS" sz="2200" dirty="0" smtClean="0">
                <a:solidFill>
                  <a:srgbClr val="008000"/>
                </a:solidFill>
              </a:rPr>
              <a:t>progettazione</a:t>
            </a:r>
            <a:r>
              <a:rPr lang="is-IS" sz="2200" b="0" dirty="0" smtClean="0">
                <a:solidFill>
                  <a:schemeClr val="tx1"/>
                </a:solidFill>
              </a:rPr>
              <a:t> e </a:t>
            </a:r>
            <a:r>
              <a:rPr lang="is-IS" sz="2200" dirty="0" smtClean="0">
                <a:solidFill>
                  <a:srgbClr val="008000"/>
                </a:solidFill>
              </a:rPr>
              <a:t>produzione</a:t>
            </a:r>
            <a:r>
              <a:rPr lang="is-IS" sz="2200" b="0" dirty="0" smtClean="0">
                <a:solidFill>
                  <a:schemeClr val="tx1"/>
                </a:solidFill>
              </a:rPr>
              <a:t> di pulsantiere permette la creazione di una ricca </a:t>
            </a:r>
            <a:r>
              <a:rPr lang="is-IS" sz="2200" dirty="0" smtClean="0">
                <a:solidFill>
                  <a:srgbClr val="008000"/>
                </a:solidFill>
              </a:rPr>
              <a:t>varietà</a:t>
            </a:r>
            <a:r>
              <a:rPr lang="is-IS" sz="2200" b="0" dirty="0" smtClean="0">
                <a:solidFill>
                  <a:srgbClr val="008000"/>
                </a:solidFill>
              </a:rPr>
              <a:t> </a:t>
            </a:r>
            <a:r>
              <a:rPr lang="is-IS" sz="2200" b="0" dirty="0" smtClean="0">
                <a:solidFill>
                  <a:srgbClr val="000000"/>
                </a:solidFill>
              </a:rPr>
              <a:t>di modelli</a:t>
            </a:r>
            <a:r>
              <a:rPr lang="is-IS" sz="2200" b="0" dirty="0">
                <a:solidFill>
                  <a:schemeClr val="tx1"/>
                </a:solidFill>
              </a:rPr>
              <a:t> </a:t>
            </a:r>
            <a:r>
              <a:rPr lang="is-IS" sz="2200" b="0" dirty="0" smtClean="0">
                <a:solidFill>
                  <a:schemeClr val="tx1"/>
                </a:solidFill>
              </a:rPr>
              <a:t>di pulsantiere e segnalatori, adatti a soddisfare tutte le esigenze</a:t>
            </a:r>
          </a:p>
          <a:p>
            <a:endParaRPr lang="it-IT" sz="2000" dirty="0" smtClean="0">
              <a:solidFill>
                <a:schemeClr val="tx1"/>
              </a:solidFill>
            </a:endParaRPr>
          </a:p>
          <a:p>
            <a:endParaRPr lang="it-IT" sz="2000" dirty="0"/>
          </a:p>
          <a:p>
            <a:endParaRPr lang="it-IT" sz="2000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326079" y="171617"/>
            <a:ext cx="7514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3000">
                <a:solidFill>
                  <a:schemeClr val="bg1">
                    <a:lumMod val="95000"/>
                  </a:schemeClr>
                </a:solidFill>
                <a:latin typeface="Avenir Next Demi Bold"/>
                <a:cs typeface="Avenir Next Demi Bold"/>
              </a:defRPr>
            </a:lvl1pPr>
          </a:lstStyle>
          <a:p>
            <a:r>
              <a:rPr lang="it-IT" dirty="0" smtClean="0"/>
              <a:t>PULSANTIERE: DRESS-AND-PRESS</a:t>
            </a:r>
            <a:endParaRPr lang="it-IT" dirty="0"/>
          </a:p>
        </p:txBody>
      </p:sp>
      <p:pic>
        <p:nvPicPr>
          <p:cNvPr id="10" name="Immagine 9" descr="Qualitylift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09" y="6796004"/>
            <a:ext cx="2257611" cy="765351"/>
          </a:xfrm>
          <a:prstGeom prst="rect">
            <a:avLst/>
          </a:prstGeom>
        </p:spPr>
      </p:pic>
      <p:pic>
        <p:nvPicPr>
          <p:cNvPr id="12" name="Immagine 11" descr="RA Logo e n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3" y="6865600"/>
            <a:ext cx="4431349" cy="560930"/>
          </a:xfrm>
          <a:prstGeom prst="rect">
            <a:avLst/>
          </a:prstGeom>
        </p:spPr>
      </p:pic>
      <p:grpSp>
        <p:nvGrpSpPr>
          <p:cNvPr id="4" name="Gruppo 3"/>
          <p:cNvGrpSpPr/>
          <p:nvPr/>
        </p:nvGrpSpPr>
        <p:grpSpPr>
          <a:xfrm>
            <a:off x="569135" y="2669351"/>
            <a:ext cx="9595045" cy="3326400"/>
            <a:chOff x="569135" y="2669351"/>
            <a:chExt cx="9595045" cy="3326400"/>
          </a:xfrm>
        </p:grpSpPr>
        <p:pic>
          <p:nvPicPr>
            <p:cNvPr id="19" name="Immagine 18" descr="Dress-and-pres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135" y="2669351"/>
              <a:ext cx="2352403" cy="3326400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3165912" y="2819750"/>
              <a:ext cx="699826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8000"/>
                </a:buClr>
                <a:buSzPct val="125000"/>
              </a:pPr>
              <a:r>
                <a:rPr lang="it-IT" sz="2000" spc="-1" dirty="0" smtClean="0">
                  <a:latin typeface="Avenir Next Demi Bold"/>
                  <a:cs typeface="Avenir Next Demi Bold"/>
                </a:rPr>
                <a:t>Nel nuovo </a:t>
              </a:r>
              <a:r>
                <a:rPr lang="it-IT" sz="2000" spc="-1" dirty="0" err="1" smtClean="0">
                  <a:latin typeface="Avenir Next Demi Bold"/>
                  <a:cs typeface="Avenir Next Demi Bold"/>
                </a:rPr>
                <a:t>concept</a:t>
              </a:r>
              <a:r>
                <a:rPr lang="it-IT" sz="2000" spc="-1" dirty="0" smtClean="0">
                  <a:latin typeface="Avenir Next Demi Bold"/>
                  <a:cs typeface="Avenir Next Demi Bold"/>
                </a:rPr>
                <a:t> </a:t>
              </a:r>
              <a:r>
                <a:rPr lang="it-IT" sz="2000" spc="-1" dirty="0" err="1" smtClean="0">
                  <a:solidFill>
                    <a:srgbClr val="008000"/>
                  </a:solidFill>
                  <a:latin typeface="Avenir Next Demi Bold"/>
                  <a:cs typeface="Avenir Next Demi Bold"/>
                </a:rPr>
                <a:t>Dress</a:t>
              </a:r>
              <a:r>
                <a:rPr lang="it-IT" sz="2000" spc="-1" dirty="0" smtClean="0">
                  <a:solidFill>
                    <a:srgbClr val="008000"/>
                  </a:solidFill>
                  <a:latin typeface="Avenir Next Demi Bold"/>
                  <a:cs typeface="Avenir Next Demi Bold"/>
                </a:rPr>
                <a:t>-and-Press </a:t>
              </a:r>
              <a:r>
                <a:rPr lang="it-IT" sz="2000" spc="-1" dirty="0" smtClean="0">
                  <a:latin typeface="Avenir Next Demi Bold"/>
                  <a:cs typeface="Avenir Next Demi Bold"/>
                </a:rPr>
                <a:t>trova spazio un’infinità di modelli, personalizzabili in ogni dettaglio:</a:t>
              </a:r>
            </a:p>
            <a:p>
              <a:pPr marL="342900" indent="-342900">
                <a:buClr>
                  <a:srgbClr val="008000"/>
                </a:buClr>
                <a:buSzPct val="120000"/>
                <a:buFont typeface="Arial"/>
                <a:buChar char="•"/>
              </a:pPr>
              <a:endParaRPr lang="it-IT" sz="2000" dirty="0" smtClean="0">
                <a:latin typeface="Avenir Next Demi Bold"/>
                <a:cs typeface="Avenir Next Demi Bold"/>
              </a:endParaRPr>
            </a:p>
            <a:p>
              <a:pPr marL="342900" indent="-342900">
                <a:buClr>
                  <a:srgbClr val="008000"/>
                </a:buClr>
                <a:buSzPct val="120000"/>
                <a:buFont typeface="Arial"/>
                <a:buChar char="•"/>
              </a:pPr>
              <a:r>
                <a:rPr lang="it-IT" sz="2000" dirty="0" smtClean="0">
                  <a:latin typeface="Avenir Next Demi Bold"/>
                  <a:cs typeface="Avenir Next Demi Bold"/>
                </a:rPr>
                <a:t>misura e fissaggio piastra</a:t>
              </a:r>
            </a:p>
            <a:p>
              <a:pPr marL="342900" indent="-342900">
                <a:buClr>
                  <a:srgbClr val="008000"/>
                </a:buClr>
                <a:buSzPct val="120000"/>
                <a:buFont typeface="Arial"/>
                <a:buChar char="•"/>
              </a:pPr>
              <a:r>
                <a:rPr lang="it-IT" sz="2000" dirty="0">
                  <a:latin typeface="Avenir Next Demi Bold"/>
                  <a:cs typeface="Avenir Next Demi Bold"/>
                </a:rPr>
                <a:t>l</a:t>
              </a:r>
              <a:r>
                <a:rPr lang="it-IT" sz="2000" dirty="0" smtClean="0">
                  <a:latin typeface="Avenir Next Demi Bold"/>
                  <a:cs typeface="Avenir Next Demi Bold"/>
                </a:rPr>
                <a:t>ayout</a:t>
              </a:r>
            </a:p>
            <a:p>
              <a:pPr marL="342900" indent="-342900">
                <a:buClr>
                  <a:srgbClr val="008000"/>
                </a:buClr>
                <a:buSzPct val="120000"/>
                <a:buFont typeface="Arial"/>
                <a:buChar char="•"/>
              </a:pPr>
              <a:r>
                <a:rPr lang="it-IT" sz="2000" dirty="0">
                  <a:latin typeface="Avenir Next Demi Bold"/>
                  <a:cs typeface="Avenir Next Demi Bold"/>
                </a:rPr>
                <a:t>f</a:t>
              </a:r>
              <a:r>
                <a:rPr lang="it-IT" sz="2000" dirty="0" smtClean="0">
                  <a:latin typeface="Avenir Next Demi Bold"/>
                  <a:cs typeface="Avenir Next Demi Bold"/>
                </a:rPr>
                <a:t>initure e materiali</a:t>
              </a:r>
              <a:endParaRPr lang="it-IT" sz="2000" spc="-1" dirty="0" smtClean="0">
                <a:latin typeface="Avenir Next Demi Bold"/>
                <a:cs typeface="Avenir Next Demi Bold"/>
              </a:endParaRPr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3375526" y="4966772"/>
            <a:ext cx="6316575" cy="1766599"/>
            <a:chOff x="3375526" y="4966772"/>
            <a:chExt cx="6316575" cy="1766599"/>
          </a:xfrm>
        </p:grpSpPr>
        <p:pic>
          <p:nvPicPr>
            <p:cNvPr id="21" name="Immagine 20" descr="Immagine011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0786" y="4966772"/>
              <a:ext cx="734625" cy="1120516"/>
            </a:xfrm>
            <a:prstGeom prst="rect">
              <a:avLst/>
            </a:prstGeom>
          </p:spPr>
        </p:pic>
        <p:sp>
          <p:nvSpPr>
            <p:cNvPr id="22" name="Rettangolo 21"/>
            <p:cNvSpPr/>
            <p:nvPr/>
          </p:nvSpPr>
          <p:spPr>
            <a:xfrm>
              <a:off x="3375526" y="6150588"/>
              <a:ext cx="2255921" cy="430034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 anchor="t"/>
            <a:lstStyle/>
            <a:p>
              <a:pPr algn="ctr"/>
              <a:r>
                <a:rPr lang="it-IT" spc="-1" dirty="0" smtClean="0">
                  <a:solidFill>
                    <a:srgbClr val="008000"/>
                  </a:solidFill>
                  <a:latin typeface="Avenir Next Demi Bold"/>
                  <a:cs typeface="Avenir Next Demi Bold"/>
                </a:rPr>
                <a:t>Antincendio IP54</a:t>
              </a:r>
              <a:endParaRPr lang="it-IT" spc="-1" dirty="0">
                <a:solidFill>
                  <a:srgbClr val="008000"/>
                </a:solidFill>
                <a:latin typeface="Avenir Next Demi Bold"/>
                <a:cs typeface="Avenir Next Demi Bold"/>
              </a:endParaRPr>
            </a:p>
          </p:txBody>
        </p:sp>
        <p:pic>
          <p:nvPicPr>
            <p:cNvPr id="23" name="Immagine 22" descr="Fendi pulsanti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2874" y="5044173"/>
              <a:ext cx="1287620" cy="965715"/>
            </a:xfrm>
            <a:prstGeom prst="rect">
              <a:avLst/>
            </a:prstGeom>
          </p:spPr>
        </p:pic>
        <p:sp>
          <p:nvSpPr>
            <p:cNvPr id="24" name="Rettangolo 23"/>
            <p:cNvSpPr/>
            <p:nvPr/>
          </p:nvSpPr>
          <p:spPr>
            <a:xfrm>
              <a:off x="5702044" y="6157458"/>
              <a:ext cx="1704473" cy="416295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 anchor="t"/>
            <a:lstStyle/>
            <a:p>
              <a:pPr algn="ctr"/>
              <a:r>
                <a:rPr lang="it-IT" spc="-1" dirty="0" err="1" smtClean="0">
                  <a:solidFill>
                    <a:srgbClr val="008000"/>
                  </a:solidFill>
                  <a:latin typeface="Avenir Next Demi Bold"/>
                  <a:cs typeface="Avenir Next Demi Bold"/>
                </a:rPr>
                <a:t>Luxury</a:t>
              </a:r>
              <a:endParaRPr lang="it-IT" spc="-1" dirty="0">
                <a:solidFill>
                  <a:srgbClr val="008000"/>
                </a:solidFill>
                <a:latin typeface="Avenir Next Demi Bold"/>
                <a:cs typeface="Avenir Next Demi Bold"/>
              </a:endParaRPr>
            </a:p>
          </p:txBody>
        </p:sp>
        <p:pic>
          <p:nvPicPr>
            <p:cNvPr id="25" name="Immagine 24" descr="Pulsanti Easy Press.jp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11" r="58753" b="32235"/>
            <a:stretch/>
          </p:blipFill>
          <p:spPr>
            <a:xfrm>
              <a:off x="7884313" y="5088379"/>
              <a:ext cx="1728000" cy="877303"/>
            </a:xfrm>
            <a:prstGeom prst="rect">
              <a:avLst/>
            </a:prstGeom>
          </p:spPr>
        </p:pic>
        <p:sp>
          <p:nvSpPr>
            <p:cNvPr id="26" name="Rettangolo 25"/>
            <p:cNvSpPr/>
            <p:nvPr/>
          </p:nvSpPr>
          <p:spPr>
            <a:xfrm>
              <a:off x="7807574" y="5964417"/>
              <a:ext cx="1884527" cy="768954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 anchor="t"/>
            <a:lstStyle/>
            <a:p>
              <a:pPr algn="ctr"/>
              <a:r>
                <a:rPr lang="it-IT" spc="-1" dirty="0" smtClean="0">
                  <a:solidFill>
                    <a:srgbClr val="008000"/>
                  </a:solidFill>
                  <a:latin typeface="Avenir Next Demi Bold"/>
                  <a:cs typeface="Avenir Next Demi Bold"/>
                </a:rPr>
                <a:t>Anti barriere architettoniche</a:t>
              </a:r>
              <a:endParaRPr lang="it-IT" spc="-1" dirty="0">
                <a:solidFill>
                  <a:srgbClr val="008000"/>
                </a:solidFill>
                <a:latin typeface="Avenir Next Demi Bold"/>
                <a:cs typeface="Avenir Next Demi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0797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3609471" y="4183481"/>
            <a:ext cx="7101974" cy="240460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284448" y="1188883"/>
            <a:ext cx="7095658" cy="155485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>
            <a:defPPr>
              <a:defRPr lang="it-IT"/>
            </a:defPPr>
            <a:lvl1pPr>
              <a:defRPr sz="2500" b="1" spc="-1">
                <a:solidFill>
                  <a:schemeClr val="tx1">
                    <a:lumMod val="85000"/>
                    <a:lumOff val="15000"/>
                  </a:schemeClr>
                </a:solidFill>
                <a:latin typeface="Avenir Next Demi Bold"/>
                <a:cs typeface="Avenir Next Demi Bold"/>
              </a:defRPr>
            </a:lvl1pPr>
          </a:lstStyle>
          <a:p>
            <a:r>
              <a:rPr lang="is-IS" sz="2200" b="0" dirty="0" smtClean="0">
                <a:solidFill>
                  <a:schemeClr val="tx1"/>
                </a:solidFill>
              </a:rPr>
              <a:t>L’ultima novità è rappresentata dalle nuove serie di pulsanti, </a:t>
            </a:r>
            <a:r>
              <a:rPr lang="is-IS" sz="2200" dirty="0" smtClean="0">
                <a:solidFill>
                  <a:srgbClr val="008000"/>
                </a:solidFill>
              </a:rPr>
              <a:t>interamente metallici </a:t>
            </a:r>
            <a:r>
              <a:rPr lang="is-IS" sz="2200" b="0" dirty="0" smtClean="0">
                <a:solidFill>
                  <a:schemeClr val="tx1"/>
                </a:solidFill>
              </a:rPr>
              <a:t>e in grado di gestire fino a </a:t>
            </a:r>
            <a:r>
              <a:rPr lang="is-IS" sz="2200" dirty="0" smtClean="0">
                <a:solidFill>
                  <a:srgbClr val="008000"/>
                </a:solidFill>
              </a:rPr>
              <a:t>3 illuminazioni </a:t>
            </a:r>
            <a:r>
              <a:rPr lang="is-IS" sz="2200" dirty="0" smtClean="0">
                <a:solidFill>
                  <a:srgbClr val="008000"/>
                </a:solidFill>
              </a:rPr>
              <a:t>differenti</a:t>
            </a:r>
            <a:r>
              <a:rPr lang="is-IS" sz="2200" b="0" dirty="0" smtClean="0">
                <a:solidFill>
                  <a:schemeClr val="tx1"/>
                </a:solidFill>
              </a:rPr>
              <a:t>, che impreziosiscono la parte elettrica degli impianti CMA</a:t>
            </a:r>
            <a:endParaRPr lang="is-IS" sz="2200" dirty="0">
              <a:solidFill>
                <a:srgbClr val="008000"/>
              </a:solidFill>
            </a:endParaRPr>
          </a:p>
          <a:p>
            <a:endParaRPr lang="it-IT" sz="2000" b="0" dirty="0" smtClean="0">
              <a:solidFill>
                <a:schemeClr val="tx1"/>
              </a:solidFill>
            </a:endParaRPr>
          </a:p>
          <a:p>
            <a:endParaRPr lang="it-IT" sz="2000" b="0" dirty="0"/>
          </a:p>
        </p:txBody>
      </p:sp>
      <p:pic>
        <p:nvPicPr>
          <p:cNvPr id="10" name="Immagine 9" descr="Qualitylift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09" y="6796004"/>
            <a:ext cx="2257611" cy="765351"/>
          </a:xfrm>
          <a:prstGeom prst="rect">
            <a:avLst/>
          </a:prstGeom>
        </p:spPr>
      </p:pic>
      <p:pic>
        <p:nvPicPr>
          <p:cNvPr id="12" name="Immagine 11" descr="RA Logo e n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3" y="6865600"/>
            <a:ext cx="4431349" cy="56093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26078" y="171617"/>
            <a:ext cx="8313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3000">
                <a:solidFill>
                  <a:schemeClr val="bg1">
                    <a:lumMod val="95000"/>
                  </a:schemeClr>
                </a:solidFill>
                <a:latin typeface="Avenir Next Demi Bold"/>
                <a:cs typeface="Avenir Next Demi Bold"/>
              </a:defRPr>
            </a:lvl1pPr>
          </a:lstStyle>
          <a:p>
            <a:r>
              <a:rPr lang="it-IT" dirty="0" smtClean="0"/>
              <a:t>PULSANTI SERIE </a:t>
            </a:r>
            <a:r>
              <a:rPr lang="it-IT" dirty="0" err="1" smtClean="0"/>
              <a:t>Q</a:t>
            </a:r>
            <a:r>
              <a:rPr lang="it-IT" dirty="0" smtClean="0"/>
              <a:t>/</a:t>
            </a:r>
            <a:r>
              <a:rPr lang="it-IT" dirty="0" err="1" smtClean="0"/>
              <a:t>R</a:t>
            </a:r>
            <a:endParaRPr lang="it-IT" dirty="0"/>
          </a:p>
        </p:txBody>
      </p:sp>
      <p:grpSp>
        <p:nvGrpSpPr>
          <p:cNvPr id="6" name="Gruppo 5"/>
          <p:cNvGrpSpPr/>
          <p:nvPr/>
        </p:nvGrpSpPr>
        <p:grpSpPr>
          <a:xfrm>
            <a:off x="354027" y="2926876"/>
            <a:ext cx="4248286" cy="2652934"/>
            <a:chOff x="493187" y="2735487"/>
            <a:chExt cx="4248286" cy="2652934"/>
          </a:xfrm>
        </p:grpSpPr>
        <p:sp>
          <p:nvSpPr>
            <p:cNvPr id="8" name="CasellaDiTesto 7"/>
            <p:cNvSpPr txBox="1"/>
            <p:nvPr/>
          </p:nvSpPr>
          <p:spPr>
            <a:xfrm>
              <a:off x="493188" y="2735487"/>
              <a:ext cx="38007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rgbClr val="008000"/>
                </a:buClr>
                <a:buSzPct val="120000"/>
                <a:buFont typeface="Arial"/>
                <a:buChar char="•"/>
              </a:pPr>
              <a:r>
                <a:rPr lang="it-IT" sz="2000" dirty="0" err="1">
                  <a:latin typeface="Avenir Next Demi Bold"/>
                  <a:cs typeface="Avenir Next Demi Bold"/>
                </a:rPr>
                <a:t>R</a:t>
              </a:r>
              <a:r>
                <a:rPr lang="it-IT" sz="2000" dirty="0" err="1" smtClean="0">
                  <a:latin typeface="Avenir Next Demi Bold"/>
                  <a:cs typeface="Avenir Next Demi Bold"/>
                </a:rPr>
                <a:t>ack</a:t>
              </a:r>
              <a:r>
                <a:rPr lang="it-IT" sz="2000" dirty="0" smtClean="0">
                  <a:latin typeface="Avenir Next Demi Bold"/>
                  <a:cs typeface="Avenir Next Demi Bold"/>
                </a:rPr>
                <a:t> </a:t>
              </a:r>
              <a:r>
                <a:rPr lang="it-IT" sz="2000" dirty="0">
                  <a:latin typeface="Avenir Next Demi Bold"/>
                  <a:cs typeface="Avenir Next Demi Bold"/>
                </a:rPr>
                <a:t>in metallo pressofuso</a:t>
              </a: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493187" y="3143007"/>
              <a:ext cx="4248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rgbClr val="008000"/>
                </a:buClr>
                <a:buSzPct val="120000"/>
                <a:buFont typeface="Arial"/>
                <a:buChar char="•"/>
              </a:pPr>
              <a:r>
                <a:rPr lang="it-IT" sz="2000" dirty="0">
                  <a:latin typeface="Avenir Next Demi Bold"/>
                  <a:cs typeface="Avenir Next Demi Bold"/>
                </a:rPr>
                <a:t>Anti-</a:t>
              </a:r>
              <a:r>
                <a:rPr lang="it-IT" sz="2000" dirty="0" smtClean="0">
                  <a:latin typeface="Avenir Next Demi Bold"/>
                  <a:cs typeface="Avenir Next Demi Bold"/>
                </a:rPr>
                <a:t>vandalo (Cl. 1 EN81-71)</a:t>
              </a:r>
              <a:endParaRPr lang="it-IT" sz="2000" dirty="0">
                <a:latin typeface="Avenir Next Demi Bold"/>
                <a:cs typeface="Avenir Next Demi Bold"/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493187" y="3550527"/>
              <a:ext cx="38843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rgbClr val="008000"/>
                </a:buClr>
                <a:buSzPct val="120000"/>
                <a:buFont typeface="Arial"/>
                <a:buChar char="•"/>
              </a:pPr>
              <a:r>
                <a:rPr lang="it-IT" sz="2000" dirty="0">
                  <a:latin typeface="Avenir Next Demi Bold"/>
                  <a:cs typeface="Avenir Next Demi Bold"/>
                </a:rPr>
                <a:t>T</a:t>
              </a:r>
              <a:r>
                <a:rPr lang="it-IT" sz="2000" dirty="0" smtClean="0">
                  <a:latin typeface="Avenir Next Demi Bold"/>
                  <a:cs typeface="Avenir Next Demi Bold"/>
                </a:rPr>
                <a:t>asto </a:t>
              </a:r>
              <a:r>
                <a:rPr lang="it-IT" sz="2000" dirty="0">
                  <a:latin typeface="Avenir Next Demi Bold"/>
                  <a:cs typeface="Avenir Next Demi Bold"/>
                </a:rPr>
                <a:t>inox con cornice e </a:t>
              </a:r>
              <a:r>
                <a:rPr lang="it-IT" sz="2000" dirty="0" smtClean="0">
                  <a:latin typeface="Avenir Next Demi Bold"/>
                  <a:cs typeface="Avenir Next Demi Bold"/>
                </a:rPr>
                <a:t>simbolo illuminati LED</a:t>
              </a:r>
              <a:endParaRPr lang="it-IT" sz="2000" dirty="0">
                <a:latin typeface="Avenir Next Demi Bold"/>
                <a:cs typeface="Avenir Next Demi Bold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493188" y="4250325"/>
              <a:ext cx="36159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rgbClr val="008000"/>
                </a:buClr>
                <a:buSzPct val="120000"/>
                <a:buFont typeface="Arial"/>
                <a:buChar char="•"/>
              </a:pPr>
              <a:r>
                <a:rPr lang="it-IT" sz="2000" dirty="0" smtClean="0">
                  <a:latin typeface="Avenir Next Demi Bold"/>
                  <a:cs typeface="Avenir Next Demi Bold"/>
                </a:rPr>
                <a:t>Diverse colorazioni disponibili</a:t>
              </a:r>
              <a:endParaRPr lang="it-IT" sz="2000" dirty="0">
                <a:latin typeface="Avenir Next Demi Bold"/>
                <a:cs typeface="Avenir Next Demi Bold"/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493188" y="4988311"/>
              <a:ext cx="36159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rgbClr val="008000"/>
                </a:buClr>
                <a:buSzPct val="120000"/>
                <a:buFont typeface="Arial"/>
                <a:buChar char="•"/>
              </a:pPr>
              <a:r>
                <a:rPr lang="it-IT" sz="2000" dirty="0" smtClean="0">
                  <a:latin typeface="Avenir Next Demi Bold"/>
                  <a:cs typeface="Avenir Next Demi Bold"/>
                </a:rPr>
                <a:t>Uscite connettore</a:t>
              </a:r>
              <a:endParaRPr lang="it-IT" sz="2000" dirty="0">
                <a:latin typeface="Avenir Next Demi Bold"/>
                <a:cs typeface="Avenir Next Demi Bold"/>
              </a:endParaRPr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7202770" y="1164217"/>
            <a:ext cx="2895949" cy="2577699"/>
            <a:chOff x="7202770" y="1103195"/>
            <a:chExt cx="2895949" cy="2577699"/>
          </a:xfrm>
        </p:grpSpPr>
        <p:grpSp>
          <p:nvGrpSpPr>
            <p:cNvPr id="16" name="Gruppo 15"/>
            <p:cNvGrpSpPr/>
            <p:nvPr/>
          </p:nvGrpSpPr>
          <p:grpSpPr>
            <a:xfrm>
              <a:off x="7202770" y="1103195"/>
              <a:ext cx="1369168" cy="1744941"/>
              <a:chOff x="5427256" y="3675329"/>
              <a:chExt cx="1794601" cy="2389048"/>
            </a:xfrm>
          </p:grpSpPr>
          <p:sp>
            <p:nvSpPr>
              <p:cNvPr id="18" name="Rettangolo 17"/>
              <p:cNvSpPr/>
              <p:nvPr/>
            </p:nvSpPr>
            <p:spPr>
              <a:xfrm>
                <a:off x="5750895" y="5516575"/>
                <a:ext cx="1143641" cy="5478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s-IS" sz="2000" b="1" dirty="0" smtClean="0">
                    <a:solidFill>
                      <a:srgbClr val="008000"/>
                    </a:solidFill>
                    <a:latin typeface="Avenir Next Demi Bold"/>
                    <a:cs typeface="Avenir Next Demi Bold"/>
                  </a:rPr>
                  <a:t>Q327</a:t>
                </a:r>
                <a:endParaRPr lang="is-IS" sz="2000" b="1" dirty="0">
                  <a:latin typeface="Avenir Next Demi Bold"/>
                  <a:cs typeface="Avenir Next Demi Bold"/>
                </a:endParaRPr>
              </a:p>
            </p:txBody>
          </p:sp>
          <p:pic>
            <p:nvPicPr>
              <p:cNvPr id="7" name="Immagine 6" descr="Pulsante Q5RV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7256" y="3675329"/>
                <a:ext cx="1794601" cy="1817697"/>
              </a:xfrm>
              <a:prstGeom prst="rect">
                <a:avLst/>
              </a:prstGeom>
            </p:spPr>
          </p:pic>
        </p:grpSp>
        <p:grpSp>
          <p:nvGrpSpPr>
            <p:cNvPr id="20" name="Gruppo 19"/>
            <p:cNvGrpSpPr/>
            <p:nvPr/>
          </p:nvGrpSpPr>
          <p:grpSpPr>
            <a:xfrm>
              <a:off x="8632281" y="1814835"/>
              <a:ext cx="1466438" cy="1866059"/>
              <a:chOff x="7854289" y="3632778"/>
              <a:chExt cx="1758921" cy="2330995"/>
            </a:xfrm>
          </p:grpSpPr>
          <p:sp>
            <p:nvSpPr>
              <p:cNvPr id="2" name="Rettangolo 1"/>
              <p:cNvSpPr/>
              <p:nvPr/>
            </p:nvSpPr>
            <p:spPr>
              <a:xfrm>
                <a:off x="8314754" y="5463974"/>
                <a:ext cx="990587" cy="499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s-IS" sz="2000" b="1" dirty="0" smtClean="0">
                    <a:solidFill>
                      <a:srgbClr val="008000"/>
                    </a:solidFill>
                    <a:latin typeface="Avenir Next Demi Bold"/>
                    <a:cs typeface="Avenir Next Demi Bold"/>
                  </a:rPr>
                  <a:t>R326</a:t>
                </a:r>
                <a:endParaRPr lang="is-IS" sz="2000" b="1" dirty="0">
                  <a:latin typeface="Avenir Next Demi Bold"/>
                  <a:cs typeface="Avenir Next Demi Bold"/>
                </a:endParaRPr>
              </a:p>
            </p:txBody>
          </p:sp>
          <p:pic>
            <p:nvPicPr>
              <p:cNvPr id="15" name="Immagine 14" descr="Pulsante R3RR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4289" y="3632778"/>
                <a:ext cx="1758921" cy="1781558"/>
              </a:xfrm>
              <a:prstGeom prst="rect">
                <a:avLst/>
              </a:prstGeom>
            </p:spPr>
          </p:pic>
        </p:grpSp>
      </p:grpSp>
      <p:grpSp>
        <p:nvGrpSpPr>
          <p:cNvPr id="30" name="Gruppo 29"/>
          <p:cNvGrpSpPr/>
          <p:nvPr/>
        </p:nvGrpSpPr>
        <p:grpSpPr>
          <a:xfrm>
            <a:off x="4001346" y="4303756"/>
            <a:ext cx="1880761" cy="2250906"/>
            <a:chOff x="4001346" y="4303756"/>
            <a:chExt cx="1880761" cy="2250906"/>
          </a:xfrm>
        </p:grpSpPr>
        <p:pic>
          <p:nvPicPr>
            <p:cNvPr id="21" name="Immagine 20" descr="DSC_0150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1480" y="4719394"/>
              <a:ext cx="1754983" cy="1174823"/>
            </a:xfrm>
            <a:prstGeom prst="rect">
              <a:avLst/>
            </a:prstGeom>
          </p:spPr>
        </p:pic>
        <p:sp>
          <p:nvSpPr>
            <p:cNvPr id="24" name="CasellaDiTesto 23"/>
            <p:cNvSpPr txBox="1"/>
            <p:nvPr/>
          </p:nvSpPr>
          <p:spPr>
            <a:xfrm>
              <a:off x="4001346" y="4303756"/>
              <a:ext cx="18807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smtClean="0">
                  <a:solidFill>
                    <a:srgbClr val="008000"/>
                  </a:solidFill>
                  <a:latin typeface="Avenir Next Demi Bold"/>
                  <a:cs typeface="Avenir Next Demi Bold"/>
                </a:rPr>
                <a:t>INDIVIDUAZIONE</a:t>
              </a:r>
              <a:endParaRPr lang="it-IT" sz="1600" b="1" dirty="0">
                <a:solidFill>
                  <a:srgbClr val="008000"/>
                </a:solidFill>
                <a:latin typeface="Avenir Next Demi Bold"/>
                <a:cs typeface="Avenir Next Demi Bold"/>
              </a:endParaRPr>
            </a:p>
          </p:txBody>
        </p:sp>
        <p:sp>
          <p:nvSpPr>
            <p:cNvPr id="3" name="Rettangolo 2"/>
            <p:cNvSpPr/>
            <p:nvPr/>
          </p:nvSpPr>
          <p:spPr>
            <a:xfrm>
              <a:off x="4094453" y="5908331"/>
              <a:ext cx="17693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dirty="0">
                  <a:latin typeface="Avenir Next Demi Bold"/>
                  <a:cs typeface="Avenir Next Demi Bold"/>
                </a:rPr>
                <a:t>Contorno </a:t>
              </a:r>
              <a:endParaRPr lang="it-IT" dirty="0" smtClean="0">
                <a:latin typeface="Avenir Next Demi Bold"/>
                <a:cs typeface="Avenir Next Demi Bold"/>
              </a:endParaRPr>
            </a:p>
            <a:p>
              <a:pPr algn="ctr"/>
              <a:r>
                <a:rPr lang="it-IT" dirty="0">
                  <a:latin typeface="Avenir Next Demi Bold"/>
                  <a:cs typeface="Avenir Next Demi Bold"/>
                </a:rPr>
                <a:t>s</a:t>
              </a:r>
              <a:r>
                <a:rPr lang="it-IT" dirty="0" smtClean="0">
                  <a:latin typeface="Avenir Next Demi Bold"/>
                  <a:cs typeface="Avenir Next Demi Bold"/>
                </a:rPr>
                <a:t>empre acceso </a:t>
              </a:r>
              <a:endParaRPr lang="it-IT" dirty="0">
                <a:latin typeface="Avenir Next Demi Bold"/>
                <a:cs typeface="Avenir Next Demi Bold"/>
              </a:endParaRPr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5645559" y="4303756"/>
            <a:ext cx="2688888" cy="2250906"/>
            <a:chOff x="5645559" y="4303756"/>
            <a:chExt cx="2688888" cy="2250906"/>
          </a:xfrm>
        </p:grpSpPr>
        <p:pic>
          <p:nvPicPr>
            <p:cNvPr id="22" name="Immagine 21" descr="DSC_0140.JP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6685" t="-26687" r="-26685" b="-26687"/>
            <a:stretch/>
          </p:blipFill>
          <p:spPr>
            <a:xfrm>
              <a:off x="5645559" y="4390037"/>
              <a:ext cx="2688888" cy="1800000"/>
            </a:xfrm>
            <a:prstGeom prst="rect">
              <a:avLst/>
            </a:prstGeom>
          </p:spPr>
        </p:pic>
        <p:sp>
          <p:nvSpPr>
            <p:cNvPr id="26" name="Rettangolo 25"/>
            <p:cNvSpPr/>
            <p:nvPr/>
          </p:nvSpPr>
          <p:spPr>
            <a:xfrm>
              <a:off x="6152745" y="5908331"/>
              <a:ext cx="16873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dirty="0" smtClean="0">
                  <a:latin typeface="Avenir Next Demi Bold"/>
                  <a:cs typeface="Avenir Next Demi Bold"/>
                </a:rPr>
                <a:t>Contorno</a:t>
              </a:r>
            </a:p>
            <a:p>
              <a:pPr algn="ctr"/>
              <a:r>
                <a:rPr lang="it-IT" dirty="0" smtClean="0">
                  <a:latin typeface="Avenir Next Demi Bold"/>
                  <a:cs typeface="Avenir Next Demi Bold"/>
                </a:rPr>
                <a:t> in accensione</a:t>
              </a:r>
              <a:endParaRPr lang="it-IT" dirty="0">
                <a:latin typeface="Avenir Next Demi Bold"/>
                <a:cs typeface="Avenir Next Demi Bold"/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6059124" y="4303756"/>
              <a:ext cx="18807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smtClean="0">
                  <a:solidFill>
                    <a:srgbClr val="008000"/>
                  </a:solidFill>
                  <a:latin typeface="Avenir Next Demi Bold"/>
                  <a:cs typeface="Avenir Next Demi Bold"/>
                </a:rPr>
                <a:t>PRENOTAZIONE</a:t>
              </a:r>
              <a:endParaRPr lang="it-IT" sz="1600" b="1" dirty="0">
                <a:solidFill>
                  <a:srgbClr val="008000"/>
                </a:solidFill>
                <a:latin typeface="Avenir Next Demi Bold"/>
                <a:cs typeface="Avenir Next Demi Bold"/>
              </a:endParaRPr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7710818" y="4303756"/>
            <a:ext cx="2731153" cy="2250906"/>
            <a:chOff x="7710818" y="4303756"/>
            <a:chExt cx="2731153" cy="2250906"/>
          </a:xfrm>
        </p:grpSpPr>
        <p:pic>
          <p:nvPicPr>
            <p:cNvPr id="23" name="Immagine 22" descr="DSC_0155.JP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6685" t="-26687" r="-26685" b="-26687"/>
            <a:stretch/>
          </p:blipFill>
          <p:spPr>
            <a:xfrm>
              <a:off x="7710818" y="4390037"/>
              <a:ext cx="2731153" cy="1828292"/>
            </a:xfrm>
            <a:prstGeom prst="rect">
              <a:avLst/>
            </a:prstGeom>
          </p:spPr>
        </p:pic>
        <p:sp>
          <p:nvSpPr>
            <p:cNvPr id="27" name="Rettangolo 26"/>
            <p:cNvSpPr/>
            <p:nvPr/>
          </p:nvSpPr>
          <p:spPr>
            <a:xfrm>
              <a:off x="8254958" y="5908331"/>
              <a:ext cx="16873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dirty="0" smtClean="0">
                  <a:latin typeface="Avenir Next Demi Bold"/>
                  <a:cs typeface="Avenir Next Demi Bold"/>
                </a:rPr>
                <a:t>Numero</a:t>
              </a:r>
            </a:p>
            <a:p>
              <a:pPr algn="ctr"/>
              <a:r>
                <a:rPr lang="it-IT" dirty="0" smtClean="0">
                  <a:latin typeface="Avenir Next Demi Bold"/>
                  <a:cs typeface="Avenir Next Demi Bold"/>
                </a:rPr>
                <a:t> in accensione</a:t>
              </a:r>
              <a:endParaRPr lang="it-IT" dirty="0">
                <a:latin typeface="Avenir Next Demi Bold"/>
                <a:cs typeface="Avenir Next Demi Bold"/>
              </a:endParaRP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8094971" y="4303756"/>
              <a:ext cx="18807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smtClean="0">
                  <a:solidFill>
                    <a:srgbClr val="008000"/>
                  </a:solidFill>
                  <a:latin typeface="Avenir Next Demi Bold"/>
                  <a:cs typeface="Avenir Next Demi Bold"/>
                </a:rPr>
                <a:t>FEEDBACK</a:t>
              </a:r>
              <a:endParaRPr lang="it-IT" sz="1600" b="1" dirty="0">
                <a:solidFill>
                  <a:srgbClr val="008000"/>
                </a:solidFill>
                <a:latin typeface="Avenir Next Demi Bold"/>
                <a:cs typeface="Avenir Next Demi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4498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RA Logo e no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64" y="6350475"/>
            <a:ext cx="3937930" cy="49847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076922" y="3392349"/>
            <a:ext cx="5848684" cy="21390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>
            <a:defPPr>
              <a:defRPr lang="it-IT"/>
            </a:defPPr>
            <a:lvl1pPr>
              <a:defRPr sz="2500" b="1" spc="-1">
                <a:solidFill>
                  <a:schemeClr val="tx1">
                    <a:lumMod val="85000"/>
                    <a:lumOff val="15000"/>
                  </a:schemeClr>
                </a:solidFill>
                <a:latin typeface="Avenir Next Demi Bold"/>
                <a:cs typeface="Avenir Next Demi Bold"/>
              </a:defRPr>
            </a:lvl1pPr>
          </a:lstStyle>
          <a:p>
            <a:pPr algn="ctr"/>
            <a:r>
              <a:rPr lang="is-IS" sz="3000" dirty="0" smtClean="0">
                <a:solidFill>
                  <a:schemeClr val="bg1">
                    <a:lumMod val="95000"/>
                  </a:schemeClr>
                </a:solidFill>
                <a:effectLst>
                  <a:glow rad="76200">
                    <a:schemeClr val="tx1">
                      <a:lumMod val="85000"/>
                      <a:lumOff val="15000"/>
                      <a:alpha val="50000"/>
                    </a:schemeClr>
                  </a:glow>
                </a:effectLst>
              </a:rPr>
              <a:t>…</a:t>
            </a:r>
            <a:r>
              <a:rPr lang="it-IT" sz="3000" dirty="0" smtClean="0">
                <a:solidFill>
                  <a:schemeClr val="bg1">
                    <a:lumMod val="95000"/>
                  </a:schemeClr>
                </a:solidFill>
                <a:effectLst>
                  <a:glow rad="76200">
                    <a:schemeClr val="tx1">
                      <a:lumMod val="85000"/>
                      <a:lumOff val="15000"/>
                      <a:alpha val="50000"/>
                    </a:schemeClr>
                  </a:glow>
                </a:effectLst>
              </a:rPr>
              <a:t>da oltre 65 anni</a:t>
            </a:r>
          </a:p>
          <a:p>
            <a:pPr algn="ctr"/>
            <a:r>
              <a:rPr lang="it-IT" sz="3000" dirty="0" smtClean="0">
                <a:solidFill>
                  <a:schemeClr val="bg1">
                    <a:lumMod val="95000"/>
                  </a:schemeClr>
                </a:solidFill>
                <a:effectLst>
                  <a:glow rad="76200">
                    <a:schemeClr val="tx1">
                      <a:lumMod val="85000"/>
                      <a:lumOff val="15000"/>
                      <a:alpha val="50000"/>
                    </a:schemeClr>
                  </a:glow>
                </a:effectLst>
              </a:rPr>
              <a:t>sempre più vicini al cliente!</a:t>
            </a:r>
            <a:endParaRPr lang="it-IT" sz="3000" dirty="0">
              <a:solidFill>
                <a:schemeClr val="bg1">
                  <a:lumMod val="95000"/>
                </a:schemeClr>
              </a:solidFill>
              <a:effectLst>
                <a:glow rad="76200">
                  <a:schemeClr val="tx1">
                    <a:lumMod val="85000"/>
                    <a:lumOff val="15000"/>
                    <a:alpha val="50000"/>
                  </a:schemeClr>
                </a:glow>
              </a:effectLst>
            </a:endParaRPr>
          </a:p>
        </p:txBody>
      </p:sp>
      <p:pic>
        <p:nvPicPr>
          <p:cNvPr id="2" name="Immagine 1" descr="[5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50" y="1775137"/>
            <a:ext cx="2174465" cy="182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0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5668</TotalTime>
  <Words>339</Words>
  <Application>Microsoft Macintosh PowerPoint</Application>
  <PresentationFormat>Personalizzato</PresentationFormat>
  <Paragraphs>45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6</vt:i4>
      </vt:variant>
    </vt:vector>
  </HeadingPairs>
  <TitlesOfParts>
    <vt:vector size="9" baseType="lpstr">
      <vt:lpstr>Master Slide</vt:lpstr>
      <vt:lpstr>Slideset</vt:lpstr>
      <vt:lpstr>1_Office Theme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Robertelli con CMA&amp;Partners - Bologna 2017</dc:title>
  <dc:subject/>
  <dc:creator>Daniele Mazzarello</dc:creator>
  <cp:keywords/>
  <dc:description>prodotto per Robertelli Arduino</dc:description>
  <cp:lastModifiedBy>Daniele Mazzarello</cp:lastModifiedBy>
  <cp:revision>453</cp:revision>
  <cp:lastPrinted>2018-10-12T15:29:08Z</cp:lastPrinted>
  <dcterms:created xsi:type="dcterms:W3CDTF">2009-04-16T11:32:32Z</dcterms:created>
  <dcterms:modified xsi:type="dcterms:W3CDTF">2019-04-22T21:11:08Z</dcterms:modified>
  <cp:category/>
  <dc:language>it-IT</dc:language>
</cp:coreProperties>
</file>